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764704"/>
            <a:ext cx="5902424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67744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3008AA-C878-443C-8BD0-8546D7771F2E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438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12F53-198B-48BD-A679-75C64AFDE71F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3008AA-C878-443C-8BD0-8546D7771F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127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979712" y="274638"/>
            <a:ext cx="4497288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12F53-198B-48BD-A679-75C64AFDE71F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3008AA-C878-443C-8BD0-8546D7771F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3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r>
              <a:rPr lang="pl-PL" smtClean="0"/>
              <a:t>Kliknij ikonę, aby dodać tabelę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D12F53-198B-48BD-A679-75C64AFDE71F}" type="datetimeFigureOut">
              <a:rPr lang="pl-PL" smtClean="0"/>
              <a:t>2014-01-22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3008AA-C878-443C-8BD0-8546D7771F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08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38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3140968"/>
            <a:ext cx="683629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23728" y="1340768"/>
            <a:ext cx="683629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9847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051720" y="1628800"/>
            <a:ext cx="31683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287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23728" y="1556792"/>
            <a:ext cx="28880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123728" y="2204864"/>
            <a:ext cx="28880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220072" y="2174875"/>
            <a:ext cx="3466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99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3008AA-C878-443C-8BD0-8546D7771F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01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272028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88024" y="273050"/>
            <a:ext cx="3898776" cy="63243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9712" y="1484784"/>
            <a:ext cx="272028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0560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47971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699792" y="62068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699792" y="537321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3094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63688" y="1600200"/>
            <a:ext cx="69231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pic>
        <p:nvPicPr>
          <p:cNvPr id="21" name="Obraz 20" descr="logo blog.jpg"/>
          <p:cNvPicPr preferRelativeResize="0"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610" y="4365859"/>
            <a:ext cx="1547663" cy="576064"/>
          </a:xfrm>
          <a:prstGeom prst="rect">
            <a:avLst/>
          </a:prstGeom>
        </p:spPr>
      </p:pic>
      <p:sp>
        <p:nvSpPr>
          <p:cNvPr id="15" name="Prostokąt 14"/>
          <p:cNvSpPr/>
          <p:nvPr userDrawn="1"/>
        </p:nvSpPr>
        <p:spPr>
          <a:xfrm>
            <a:off x="0" y="0"/>
            <a:ext cx="1558090" cy="4331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011"/>
            <a:ext cx="1558090" cy="9792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" y="1037389"/>
            <a:ext cx="1549582" cy="129089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7" y="0"/>
            <a:ext cx="1558090" cy="103738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0" y="2320818"/>
            <a:ext cx="1558090" cy="103872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1" y="5022843"/>
            <a:ext cx="1352848" cy="17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9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karbnik@slawa.p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47664" y="1916832"/>
            <a:ext cx="7596336" cy="1730623"/>
          </a:xfrm>
        </p:spPr>
        <p:txBody>
          <a:bodyPr>
            <a:normAutofit/>
          </a:bodyPr>
          <a:lstStyle/>
          <a:p>
            <a:r>
              <a:rPr lang="pl-PL" dirty="0" smtClean="0"/>
              <a:t>Konferencja</a:t>
            </a:r>
            <a:br>
              <a:rPr lang="pl-PL" dirty="0" smtClean="0"/>
            </a:br>
            <a:r>
              <a:rPr lang="pl-PL" sz="2400" dirty="0" smtClean="0"/>
              <a:t>zakończenie IV edycji oraz inauguracja VI edycji</a:t>
            </a:r>
            <a:br>
              <a:rPr lang="pl-PL" sz="2400" dirty="0" smtClean="0"/>
            </a:br>
            <a:r>
              <a:rPr lang="pl-PL" sz="2400" dirty="0" smtClean="0"/>
              <a:t>Akademii Liderów Samorządowych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7664" y="3933056"/>
            <a:ext cx="7596336" cy="2639144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2"/>
                </a:solidFill>
              </a:rPr>
              <a:t>Uczestnictwo w Akademii Liderów Samorządowych – </a:t>
            </a:r>
          </a:p>
          <a:p>
            <a:r>
              <a:rPr lang="pl-PL" sz="2800" dirty="0" smtClean="0">
                <a:solidFill>
                  <a:schemeClr val="tx2"/>
                </a:solidFill>
              </a:rPr>
              <a:t>konieczność czy rozsądek?</a:t>
            </a:r>
          </a:p>
          <a:p>
            <a:r>
              <a:rPr lang="pl-PL" sz="2000" i="1" dirty="0" smtClean="0">
                <a:solidFill>
                  <a:schemeClr val="tx1"/>
                </a:solidFill>
              </a:rPr>
              <a:t>                                            Jarosław Hermaszewski  </a:t>
            </a:r>
          </a:p>
          <a:p>
            <a:endParaRPr lang="pl-PL" sz="2400" i="1" dirty="0"/>
          </a:p>
          <a:p>
            <a:r>
              <a:rPr lang="pl-PL" sz="2000" dirty="0" smtClean="0">
                <a:solidFill>
                  <a:schemeClr val="tx1"/>
                </a:solidFill>
              </a:rPr>
              <a:t>Warszawa, 24.01.2014 r.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2057" name="Obraz 77" descr="logo_kapital_ludzki_czarno_bia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4588"/>
            <a:ext cx="21717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Obraz 124" descr="UE+EFS_L-mo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80" y="388792"/>
            <a:ext cx="19431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Obraz 81" descr="NEW SUPER_ logo_mac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8792"/>
            <a:ext cx="1657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95536" y="15339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AKADEMIA LIDERÓW SAMORZĄDOWYCH</a:t>
            </a:r>
            <a:b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Projekt jest współfinansowany ze środków Unii Europejskiej w ramach Europejskiego Funduszu Społecznego</a:t>
            </a:r>
            <a:b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Działanie 5.2 Wzmocnienie potencjału administracji samorządowej, Priorytet V Dobre rządzenie</a:t>
            </a:r>
            <a:b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Nr projektu: POKL. 05.02.02-00-003/09-01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3160" y="188640"/>
            <a:ext cx="756084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Analiza terytorialna uczestników ALS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563208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Analizowane wskaźniki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672" y="1340768"/>
            <a:ext cx="7416824" cy="5328592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grupa I - wskaźniki </a:t>
            </a:r>
            <a:r>
              <a:rPr lang="pl-PL" dirty="0" smtClean="0"/>
              <a:t>budżetowe</a:t>
            </a:r>
            <a:endParaRPr lang="pl-PL" dirty="0"/>
          </a:p>
          <a:p>
            <a:pPr lvl="1"/>
            <a:r>
              <a:rPr lang="pl-PL" sz="2500" dirty="0" smtClean="0"/>
              <a:t>Wb</a:t>
            </a:r>
            <a:r>
              <a:rPr lang="pl-PL" sz="2500" baseline="-25000" dirty="0" smtClean="0"/>
              <a:t>1</a:t>
            </a:r>
            <a:r>
              <a:rPr lang="pl-PL" sz="2500" dirty="0"/>
              <a:t> </a:t>
            </a:r>
            <a:r>
              <a:rPr lang="pl-PL" sz="2500" dirty="0" smtClean="0"/>
              <a:t>Udział </a:t>
            </a:r>
            <a:r>
              <a:rPr lang="pl-PL" sz="2500" dirty="0"/>
              <a:t>dochodów bieżących w dochodach ogółem,</a:t>
            </a:r>
          </a:p>
          <a:p>
            <a:pPr lvl="1"/>
            <a:r>
              <a:rPr lang="pl-PL" sz="2500" dirty="0"/>
              <a:t>Wb</a:t>
            </a:r>
            <a:r>
              <a:rPr lang="pl-PL" sz="2500" baseline="-25000" dirty="0"/>
              <a:t>2</a:t>
            </a:r>
            <a:r>
              <a:rPr lang="pl-PL" sz="2500" dirty="0"/>
              <a:t> Udział dochodów własnych w dochodach ogółem,</a:t>
            </a:r>
          </a:p>
          <a:p>
            <a:pPr lvl="1"/>
            <a:r>
              <a:rPr lang="pl-PL" sz="2500" dirty="0"/>
              <a:t>Wb</a:t>
            </a:r>
            <a:r>
              <a:rPr lang="pl-PL" sz="2500" baseline="-25000" dirty="0"/>
              <a:t>3 </a:t>
            </a:r>
            <a:r>
              <a:rPr lang="pl-PL" sz="2500" dirty="0"/>
              <a:t> </a:t>
            </a:r>
            <a:r>
              <a:rPr lang="pl-PL" sz="2500" dirty="0" smtClean="0"/>
              <a:t>Udział </a:t>
            </a:r>
            <a:r>
              <a:rPr lang="pl-PL" sz="2500" dirty="0"/>
              <a:t>nadwyżki operacyjnej w dochodach ogółem,</a:t>
            </a:r>
          </a:p>
          <a:p>
            <a:pPr lvl="1"/>
            <a:r>
              <a:rPr lang="pl-PL" sz="2500" dirty="0"/>
              <a:t>Wb</a:t>
            </a:r>
            <a:r>
              <a:rPr lang="pl-PL" sz="2500" baseline="-25000" dirty="0"/>
              <a:t>4</a:t>
            </a:r>
            <a:r>
              <a:rPr lang="pl-PL" sz="2500" dirty="0"/>
              <a:t> </a:t>
            </a:r>
            <a:r>
              <a:rPr lang="pl-PL" sz="2500" dirty="0" smtClean="0"/>
              <a:t> Udział </a:t>
            </a:r>
            <a:r>
              <a:rPr lang="pl-PL" sz="2500" dirty="0"/>
              <a:t>wydatków majątkowych w wydatkach ogółem,</a:t>
            </a:r>
          </a:p>
          <a:p>
            <a:pPr lvl="1"/>
            <a:r>
              <a:rPr lang="pl-PL" sz="2500" dirty="0"/>
              <a:t>Wb</a:t>
            </a:r>
            <a:r>
              <a:rPr lang="pl-PL" sz="2500" baseline="-25000" dirty="0"/>
              <a:t>7</a:t>
            </a:r>
            <a:r>
              <a:rPr lang="pl-PL" sz="2500" dirty="0"/>
              <a:t> </a:t>
            </a:r>
            <a:r>
              <a:rPr lang="pl-PL" sz="2500" dirty="0" smtClean="0"/>
              <a:t> "</a:t>
            </a:r>
            <a:r>
              <a:rPr lang="pl-PL" sz="2500" dirty="0"/>
              <a:t>Wskaźnik samofinansowania" - Udział nadwyżki </a:t>
            </a:r>
            <a:r>
              <a:rPr lang="pl-PL" sz="2500" dirty="0" smtClean="0"/>
              <a:t> </a:t>
            </a:r>
            <a:br>
              <a:rPr lang="pl-PL" sz="2500" dirty="0" smtClean="0"/>
            </a:br>
            <a:r>
              <a:rPr lang="pl-PL" sz="2500" dirty="0" smtClean="0"/>
              <a:t>        operacyjnej </a:t>
            </a:r>
            <a:r>
              <a:rPr lang="pl-PL" sz="2500" dirty="0"/>
              <a:t>i dochodów majątkowych w wydatkach </a:t>
            </a:r>
            <a:r>
              <a:rPr lang="pl-PL" sz="2500" dirty="0" smtClean="0"/>
              <a:t/>
            </a:r>
            <a:br>
              <a:rPr lang="pl-PL" sz="2500" dirty="0" smtClean="0"/>
            </a:br>
            <a:r>
              <a:rPr lang="pl-PL" sz="2500" dirty="0" smtClean="0"/>
              <a:t>         majątkowych</a:t>
            </a:r>
            <a:r>
              <a:rPr lang="pl-PL" sz="2500" dirty="0"/>
              <a:t>.</a:t>
            </a:r>
          </a:p>
          <a:p>
            <a:r>
              <a:rPr lang="pl-PL" dirty="0"/>
              <a:t>grupa II - wskaźniki na </a:t>
            </a:r>
            <a:r>
              <a:rPr lang="pl-PL" dirty="0" smtClean="0"/>
              <a:t>mieszkańca</a:t>
            </a:r>
            <a:endParaRPr lang="pl-PL" dirty="0"/>
          </a:p>
          <a:p>
            <a:pPr lvl="1"/>
            <a:r>
              <a:rPr lang="pl-PL" sz="2500" dirty="0"/>
              <a:t>Wl</a:t>
            </a:r>
            <a:r>
              <a:rPr lang="pl-PL" sz="2500" baseline="-25000" dirty="0"/>
              <a:t>1</a:t>
            </a:r>
            <a:r>
              <a:rPr lang="pl-PL" sz="2500" dirty="0"/>
              <a:t> </a:t>
            </a:r>
            <a:r>
              <a:rPr lang="pl-PL" sz="2500" dirty="0" smtClean="0"/>
              <a:t> Transfery </a:t>
            </a:r>
            <a:r>
              <a:rPr lang="pl-PL" sz="2500" dirty="0"/>
              <a:t>bieżące na mieszkańca,</a:t>
            </a:r>
          </a:p>
          <a:p>
            <a:pPr lvl="1"/>
            <a:r>
              <a:rPr lang="pl-PL" sz="2500" dirty="0"/>
              <a:t>Wl</a:t>
            </a:r>
            <a:r>
              <a:rPr lang="pl-PL" sz="2500" baseline="-25000" dirty="0"/>
              <a:t>2</a:t>
            </a:r>
            <a:r>
              <a:rPr lang="pl-PL" sz="2500" dirty="0"/>
              <a:t> </a:t>
            </a:r>
            <a:r>
              <a:rPr lang="pl-PL" sz="2500" dirty="0" smtClean="0"/>
              <a:t> Nadwyżka </a:t>
            </a:r>
            <a:r>
              <a:rPr lang="pl-PL" sz="2500" dirty="0"/>
              <a:t>operacyjna na mieszkańca,</a:t>
            </a:r>
          </a:p>
          <a:p>
            <a:pPr lvl="1"/>
            <a:r>
              <a:rPr lang="pl-PL" sz="2500" dirty="0"/>
              <a:t>Wl</a:t>
            </a:r>
            <a:r>
              <a:rPr lang="pl-PL" sz="2500" baseline="-25000" dirty="0"/>
              <a:t>3</a:t>
            </a:r>
            <a:r>
              <a:rPr lang="pl-PL" sz="2500" dirty="0"/>
              <a:t> </a:t>
            </a:r>
            <a:r>
              <a:rPr lang="pl-PL" sz="2500" dirty="0" smtClean="0"/>
              <a:t> Zobowiązania </a:t>
            </a:r>
            <a:r>
              <a:rPr lang="pl-PL" sz="2500" dirty="0"/>
              <a:t>ogółem na mieszkańca.</a:t>
            </a:r>
          </a:p>
          <a:p>
            <a:r>
              <a:rPr lang="pl-PL" dirty="0"/>
              <a:t>grupa III - wskaźniki według typów </a:t>
            </a:r>
            <a:r>
              <a:rPr lang="pl-PL" dirty="0" smtClean="0"/>
              <a:t>zadłużenia</a:t>
            </a:r>
            <a:endParaRPr lang="pl-PL" dirty="0"/>
          </a:p>
          <a:p>
            <a:pPr lvl="1"/>
            <a:r>
              <a:rPr lang="pl-PL" sz="2500" dirty="0"/>
              <a:t>Wz</a:t>
            </a:r>
            <a:r>
              <a:rPr lang="pl-PL" sz="2500" baseline="-25000" dirty="0"/>
              <a:t>1</a:t>
            </a:r>
            <a:r>
              <a:rPr lang="pl-PL" sz="2500" dirty="0"/>
              <a:t> </a:t>
            </a:r>
            <a:r>
              <a:rPr lang="pl-PL" sz="2500" dirty="0" smtClean="0"/>
              <a:t> Udział </a:t>
            </a:r>
            <a:r>
              <a:rPr lang="pl-PL" sz="2500" dirty="0"/>
              <a:t>zobowiązań ogółem w dochodach ogółem,</a:t>
            </a:r>
          </a:p>
          <a:p>
            <a:pPr lvl="1"/>
            <a:r>
              <a:rPr lang="pl-PL" sz="2500" dirty="0"/>
              <a:t>Wz</a:t>
            </a:r>
            <a:r>
              <a:rPr lang="pl-PL" sz="2500" baseline="-25000" dirty="0"/>
              <a:t>3</a:t>
            </a:r>
            <a:r>
              <a:rPr lang="pl-PL" sz="2500" dirty="0"/>
              <a:t> </a:t>
            </a:r>
            <a:r>
              <a:rPr lang="pl-PL" sz="2500" dirty="0" smtClean="0"/>
              <a:t> Udział </a:t>
            </a:r>
            <a:r>
              <a:rPr lang="pl-PL" sz="2500" dirty="0"/>
              <a:t>wydatków na obsługę zadłużenia w dochodach ogółem,</a:t>
            </a:r>
          </a:p>
          <a:p>
            <a:pPr lvl="1"/>
            <a:r>
              <a:rPr lang="pl-PL" sz="2500" dirty="0"/>
              <a:t>Wz</a:t>
            </a:r>
            <a:r>
              <a:rPr lang="pl-PL" sz="2500" baseline="-25000" dirty="0"/>
              <a:t>5</a:t>
            </a:r>
            <a:r>
              <a:rPr lang="pl-PL" sz="2500" dirty="0"/>
              <a:t> </a:t>
            </a:r>
            <a:r>
              <a:rPr lang="pl-PL" sz="2500" dirty="0" smtClean="0"/>
              <a:t> Udział </a:t>
            </a:r>
            <a:r>
              <a:rPr lang="pl-PL" sz="2500" dirty="0"/>
              <a:t>wydatków na obsługę zadłużenia w dochodach własnych</a:t>
            </a:r>
            <a:r>
              <a:rPr lang="pl-PL" sz="2500" dirty="0" smtClean="0"/>
              <a:t>.</a:t>
            </a: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29128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 smtClean="0"/>
              <a:t>Wnioski</a:t>
            </a:r>
            <a:endParaRPr lang="pl-PL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853136"/>
          </a:xfrm>
        </p:spPr>
        <p:txBody>
          <a:bodyPr/>
          <a:lstStyle/>
          <a:p>
            <a:r>
              <a:rPr lang="pl-PL" dirty="0" smtClean="0"/>
              <a:t>Uczestnicy ALS pochodzą z różnych kierunków Polski</a:t>
            </a:r>
          </a:p>
          <a:p>
            <a:r>
              <a:rPr lang="pl-PL" dirty="0" smtClean="0"/>
              <a:t>Uczestnicy (JST-ALS) nie wyróżniają się pod względem lepszej </a:t>
            </a:r>
            <a:r>
              <a:rPr lang="pl-PL" dirty="0" smtClean="0"/>
              <a:t>lub gorszej sytuacji finansowej</a:t>
            </a:r>
          </a:p>
          <a:p>
            <a:r>
              <a:rPr lang="pl-PL" b="1" dirty="0" smtClean="0"/>
              <a:t>Przyczyną uczestnictwa w ALS jest zdecydowanie rozsądek!!!</a:t>
            </a:r>
            <a:endParaRPr lang="pl-PL" b="1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1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339752" y="1412776"/>
            <a:ext cx="5902424" cy="1470025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267744" y="3717032"/>
            <a:ext cx="6400800" cy="2664296"/>
          </a:xfrm>
        </p:spPr>
        <p:txBody>
          <a:bodyPr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Jarosław Hermaszewski</a:t>
            </a:r>
          </a:p>
          <a:p>
            <a:pPr algn="r"/>
            <a:r>
              <a:rPr lang="pl-PL" sz="2400" dirty="0" smtClean="0">
                <a:solidFill>
                  <a:schemeClr val="tx1"/>
                </a:solidFill>
              </a:rPr>
              <a:t>Urząd Miejski w Sławie</a:t>
            </a:r>
          </a:p>
          <a:p>
            <a:pPr algn="r"/>
            <a:r>
              <a:rPr lang="pl-PL" sz="2400" dirty="0" smtClean="0">
                <a:solidFill>
                  <a:schemeClr val="tx1"/>
                </a:solidFill>
              </a:rPr>
              <a:t>Skarbnik Gminy</a:t>
            </a:r>
          </a:p>
          <a:p>
            <a:pPr algn="r"/>
            <a:r>
              <a:rPr lang="pl-PL" sz="2400" dirty="0">
                <a:solidFill>
                  <a:schemeClr val="tx1"/>
                </a:solidFill>
              </a:rPr>
              <a:t>e</a:t>
            </a:r>
            <a:r>
              <a:rPr lang="pl-PL" sz="2400" dirty="0" smtClean="0">
                <a:solidFill>
                  <a:schemeClr val="tx1"/>
                </a:solidFill>
              </a:rPr>
              <a:t>-mail: </a:t>
            </a:r>
            <a:r>
              <a:rPr lang="pl-PL" sz="2400" dirty="0" smtClean="0">
                <a:solidFill>
                  <a:schemeClr val="tx1"/>
                </a:solidFill>
                <a:hlinkClick r:id="rId2"/>
              </a:rPr>
              <a:t>skarbnik@slawa.pl</a:t>
            </a:r>
            <a:endParaRPr lang="pl-PL" sz="2400" dirty="0" smtClean="0">
              <a:solidFill>
                <a:schemeClr val="tx1"/>
              </a:solidFill>
            </a:endParaRPr>
          </a:p>
          <a:p>
            <a:pPr algn="r"/>
            <a:r>
              <a:rPr lang="pl-PL" sz="2400" dirty="0">
                <a:solidFill>
                  <a:schemeClr val="tx1"/>
                </a:solidFill>
              </a:rPr>
              <a:t>t</a:t>
            </a:r>
            <a:r>
              <a:rPr lang="pl-PL" sz="2400" dirty="0" smtClean="0">
                <a:solidFill>
                  <a:schemeClr val="tx1"/>
                </a:solidFill>
              </a:rPr>
              <a:t>el. 606 120 400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rządzanie publiczn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nan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122</Words>
  <Application>Microsoft Office PowerPoint</Application>
  <PresentationFormat>Pokaz na ekranie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Zarządzanie publiczne</vt:lpstr>
      <vt:lpstr>Konferencja zakończenie IV edycji oraz inauguracja VI edycji Akademii Liderów Samorządowych</vt:lpstr>
      <vt:lpstr>Analiza terytorialna uczestników ALS</vt:lpstr>
      <vt:lpstr>Analizowane wskaźniki</vt:lpstr>
      <vt:lpstr>Wnioski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Konferencja zakończenie IV edycji oraz inauguracja VI edycji Akademii Liderów Samorządowych</dc:title>
  <dc:creator>JaroslawH</dc:creator>
  <cp:lastModifiedBy>JaroslawH</cp:lastModifiedBy>
  <cp:revision>7</cp:revision>
  <dcterms:created xsi:type="dcterms:W3CDTF">2014-01-09T12:26:31Z</dcterms:created>
  <dcterms:modified xsi:type="dcterms:W3CDTF">2014-01-22T21:07:00Z</dcterms:modified>
</cp:coreProperties>
</file>